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Lst>
  <p:sldSz cx="43891200" cy="32918400"/>
  <p:notesSz cx="7010400" cy="9296400"/>
  <p:defaultText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077"/>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37" autoAdjust="0"/>
    <p:restoredTop sz="94660"/>
  </p:normalViewPr>
  <p:slideViewPr>
    <p:cSldViewPr snapToGrid="0">
      <p:cViewPr>
        <p:scale>
          <a:sx n="25" d="100"/>
          <a:sy n="25" d="100"/>
        </p:scale>
        <p:origin x="-56" y="-11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133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1824338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655853-0BD0-4B9E-ACE9-E4B4024108CD}"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2132635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0655853-0BD0-4B9E-ACE9-E4B4024108CD}"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226103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655853-0BD0-4B9E-ACE9-E4B4024108CD}" type="datetimeFigureOut">
              <a:rPr lang="en-US" smtClean="0"/>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1585624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655853-0BD0-4B9E-ACE9-E4B4024108CD}" type="datetimeFigureOut">
              <a:rPr lang="en-US" smtClean="0"/>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62316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655853-0BD0-4B9E-ACE9-E4B4024108CD}" type="datetimeFigureOut">
              <a:rPr lang="en-US" smtClean="0"/>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45480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655853-0BD0-4B9E-ACE9-E4B4024108CD}"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27076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20655853-0BD0-4B9E-ACE9-E4B4024108CD}" type="datetimeFigureOut">
              <a:rPr lang="en-US" smtClean="0"/>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0706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27601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421060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0655853-0BD0-4B9E-ACE9-E4B4024108CD}" type="datetimeFigureOut">
              <a:rPr lang="en-US" smtClean="0"/>
              <a:t>2/25/2020</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1FC1D40E-3B9C-41F1-9DAA-39F965AA507D}" type="slidenum">
              <a:rPr lang="en-US" smtClean="0"/>
              <a:t>‹#›</a:t>
            </a:fld>
            <a:endParaRPr lang="en-US"/>
          </a:p>
        </p:txBody>
      </p:sp>
    </p:spTree>
    <p:extLst>
      <p:ext uri="{BB962C8B-B14F-4D97-AF65-F5344CB8AC3E}">
        <p14:creationId xmlns:p14="http://schemas.microsoft.com/office/powerpoint/2010/main" val="2574627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32657" y="32627785"/>
            <a:ext cx="43891200" cy="274320"/>
          </a:xfrm>
          <a:prstGeom prst="rect">
            <a:avLst/>
          </a:prstGeom>
          <a:solidFill>
            <a:srgbClr val="480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0" y="32362539"/>
            <a:ext cx="43891200" cy="27432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62907" y="682361"/>
            <a:ext cx="43893607" cy="32983373"/>
            <a:chOff x="-1" y="-64973"/>
            <a:chExt cx="43893607" cy="32983373"/>
          </a:xfrm>
        </p:grpSpPr>
        <p:sp>
          <p:nvSpPr>
            <p:cNvPr id="4" name="Rectangle 3"/>
            <p:cNvSpPr/>
            <p:nvPr/>
          </p:nvSpPr>
          <p:spPr>
            <a:xfrm>
              <a:off x="2406" y="-64973"/>
              <a:ext cx="43891200" cy="5406992"/>
            </a:xfrm>
            <a:prstGeom prst="rect">
              <a:avLst/>
            </a:prstGeom>
            <a:solidFill>
              <a:srgbClr val="480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 y="5342019"/>
              <a:ext cx="43891200" cy="27432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0022" y="6256421"/>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270480" y="6256419"/>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934568" y="6256419"/>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 y="-1"/>
              <a:ext cx="43891201" cy="32918401"/>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07" y="682361"/>
            <a:ext cx="6776563" cy="3600879"/>
          </a:xfrm>
          <a:prstGeom prst="rect">
            <a:avLst/>
          </a:prstGeom>
        </p:spPr>
      </p:pic>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6805" y="682361"/>
            <a:ext cx="6776563" cy="3600879"/>
          </a:xfrm>
          <a:prstGeom prst="rect">
            <a:avLst/>
          </a:prstGeom>
        </p:spPr>
      </p:pic>
      <p:sp>
        <p:nvSpPr>
          <p:cNvPr id="15" name="Rectangle 5"/>
          <p:cNvSpPr>
            <a:spLocks noChangeArrowheads="1"/>
          </p:cNvSpPr>
          <p:nvPr/>
        </p:nvSpPr>
        <p:spPr bwMode="auto">
          <a:xfrm>
            <a:off x="7428419" y="415378"/>
            <a:ext cx="28966100" cy="410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3" tIns="45614" rIns="91243" bIns="4561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eaLnBrk="1" hangingPunct="1">
              <a:lnSpc>
                <a:spcPct val="150000"/>
              </a:lnSpc>
              <a:spcBef>
                <a:spcPct val="50000"/>
              </a:spcBef>
            </a:pPr>
            <a:r>
              <a:rPr lang="en-US" sz="5400" b="1" dirty="0">
                <a:solidFill>
                  <a:schemeClr val="bg1"/>
                </a:solidFill>
                <a:cs typeface="Times New Roman" panose="02020603050405020304" pitchFamily="18" charset="0"/>
              </a:rPr>
              <a:t>Relationship between number of household members and wealth index score</a:t>
            </a:r>
          </a:p>
          <a:p>
            <a:pPr algn="ctr" eaLnBrk="1" hangingPunct="1">
              <a:lnSpc>
                <a:spcPct val="150000"/>
              </a:lnSpc>
            </a:pPr>
            <a:r>
              <a:rPr lang="en-US" altLang="en-US" sz="4000" dirty="0">
                <a:solidFill>
                  <a:srgbClr val="FFFFFF"/>
                </a:solidFill>
                <a:latin typeface="Arial" panose="020B0604020202020204" pitchFamily="34" charset="0"/>
                <a:cs typeface="Arial" panose="020B0604020202020204" pitchFamily="34" charset="0"/>
              </a:rPr>
              <a:t>Presenter Name (contact information)</a:t>
            </a:r>
          </a:p>
          <a:p>
            <a:pPr algn="ctr" eaLnBrk="1" hangingPunct="1">
              <a:lnSpc>
                <a:spcPct val="150000"/>
              </a:lnSpc>
            </a:pPr>
            <a:r>
              <a:rPr lang="en-US" altLang="en-US" sz="4000" dirty="0">
                <a:solidFill>
                  <a:srgbClr val="FFFFFF"/>
                </a:solidFill>
                <a:latin typeface="Arial" panose="020B0604020202020204" pitchFamily="34" charset="0"/>
                <a:cs typeface="Arial" panose="020B0604020202020204" pitchFamily="34" charset="0"/>
              </a:rPr>
              <a:t>Grand Canyon University, Phoenix Arizona</a:t>
            </a:r>
          </a:p>
          <a:p>
            <a:pPr algn="ctr" eaLnBrk="1" hangingPunct="1">
              <a:lnSpc>
                <a:spcPct val="150000"/>
              </a:lnSpc>
            </a:pPr>
            <a:r>
              <a:rPr lang="en-US" altLang="en-US" sz="4000" dirty="0">
                <a:solidFill>
                  <a:srgbClr val="FFFFFF"/>
                </a:solidFill>
                <a:latin typeface="Arial" panose="020B0604020202020204" pitchFamily="34" charset="0"/>
                <a:cs typeface="Arial" panose="020B0604020202020204" pitchFamily="34" charset="0"/>
              </a:rPr>
              <a:t>Collage of Nursing and Health Care Professions</a:t>
            </a:r>
          </a:p>
        </p:txBody>
      </p:sp>
      <p:sp>
        <p:nvSpPr>
          <p:cNvPr id="16" name="Text Box 7"/>
          <p:cNvSpPr txBox="1">
            <a:spLocks noChangeArrowheads="1"/>
          </p:cNvSpPr>
          <p:nvPr/>
        </p:nvSpPr>
        <p:spPr bwMode="auto">
          <a:xfrm>
            <a:off x="786384" y="6223762"/>
            <a:ext cx="13258800" cy="1107802"/>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Introduction and Problem</a:t>
            </a:r>
          </a:p>
        </p:txBody>
      </p:sp>
      <p:sp>
        <p:nvSpPr>
          <p:cNvPr id="17" name="Text Box 7"/>
          <p:cNvSpPr txBox="1">
            <a:spLocks noChangeArrowheads="1"/>
          </p:cNvSpPr>
          <p:nvPr/>
        </p:nvSpPr>
        <p:spPr bwMode="auto">
          <a:xfrm>
            <a:off x="15283543" y="6225758"/>
            <a:ext cx="13258800" cy="1077024"/>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Results</a:t>
            </a:r>
          </a:p>
        </p:txBody>
      </p:sp>
      <p:sp>
        <p:nvSpPr>
          <p:cNvPr id="18" name="Text Box 7"/>
          <p:cNvSpPr txBox="1">
            <a:spLocks noChangeArrowheads="1"/>
          </p:cNvSpPr>
          <p:nvPr/>
        </p:nvSpPr>
        <p:spPr bwMode="auto">
          <a:xfrm>
            <a:off x="29929756" y="17268951"/>
            <a:ext cx="13258800" cy="1077024"/>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Conclusions and Future Research</a:t>
            </a:r>
          </a:p>
        </p:txBody>
      </p:sp>
      <p:sp>
        <p:nvSpPr>
          <p:cNvPr id="19" name="Text Box 7"/>
          <p:cNvSpPr txBox="1">
            <a:spLocks noChangeArrowheads="1"/>
          </p:cNvSpPr>
          <p:nvPr/>
        </p:nvSpPr>
        <p:spPr bwMode="auto">
          <a:xfrm>
            <a:off x="786384" y="20380237"/>
            <a:ext cx="13258800" cy="1107802"/>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Methods</a:t>
            </a:r>
          </a:p>
        </p:txBody>
      </p:sp>
      <p:sp>
        <p:nvSpPr>
          <p:cNvPr id="20" name="Text Box 7"/>
          <p:cNvSpPr txBox="1">
            <a:spLocks noChangeArrowheads="1"/>
          </p:cNvSpPr>
          <p:nvPr/>
        </p:nvSpPr>
        <p:spPr bwMode="auto">
          <a:xfrm>
            <a:off x="29946600" y="6227064"/>
            <a:ext cx="13258800" cy="1077024"/>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Discussion</a:t>
            </a:r>
          </a:p>
        </p:txBody>
      </p:sp>
      <p:sp>
        <p:nvSpPr>
          <p:cNvPr id="21" name="Text Box 7"/>
          <p:cNvSpPr txBox="1">
            <a:spLocks noChangeArrowheads="1"/>
          </p:cNvSpPr>
          <p:nvPr/>
        </p:nvSpPr>
        <p:spPr bwMode="auto">
          <a:xfrm>
            <a:off x="29939381" y="26022245"/>
            <a:ext cx="13258800" cy="1077024"/>
          </a:xfrm>
          <a:prstGeom prst="rect">
            <a:avLst/>
          </a:prstGeom>
          <a:solidFill>
            <a:srgbClr val="480077"/>
          </a:solidFill>
          <a:ln>
            <a:noFill/>
          </a:ln>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a:solidFill>
                  <a:srgbClr val="F8F8F8"/>
                </a:solidFill>
                <a:cs typeface="Times New Roman" panose="02020603050405020304" pitchFamily="18" charset="0"/>
              </a:rPr>
              <a:t>References</a:t>
            </a:r>
          </a:p>
        </p:txBody>
      </p:sp>
      <p:sp>
        <p:nvSpPr>
          <p:cNvPr id="2" name="TextBox 1"/>
          <p:cNvSpPr txBox="1"/>
          <p:nvPr/>
        </p:nvSpPr>
        <p:spPr>
          <a:xfrm>
            <a:off x="29980288" y="27770404"/>
            <a:ext cx="13258800" cy="3258841"/>
          </a:xfrm>
          <a:prstGeom prst="rect">
            <a:avLst/>
          </a:prstGeom>
          <a:noFill/>
        </p:spPr>
        <p:txBody>
          <a:bodyPr wrap="square" rtlCol="0">
            <a:spAutoFit/>
          </a:bodyPr>
          <a:lstStyle/>
          <a:p>
            <a:pPr marL="457200" indent="-457200">
              <a:lnSpc>
                <a:spcPct val="150000"/>
              </a:lnSpc>
              <a:spcAft>
                <a:spcPts val="800"/>
              </a:spcAft>
            </a:pPr>
            <a:r>
              <a:rPr lang="en-KE" sz="1800" dirty="0">
                <a:latin typeface="Times New Roman" panose="02020603050405020304" pitchFamily="18" charset="0"/>
                <a:ea typeface="Calibri" panose="020F0502020204030204" pitchFamily="34" charset="0"/>
                <a:cs typeface="Times New Roman" panose="02020603050405020304" pitchFamily="18" charset="0"/>
              </a:rPr>
              <a:t>Briones, K. (2017). 'How many rooms are there in your </a:t>
            </a:r>
            <a:r>
              <a:rPr lang="en-KE" sz="1800" dirty="0" err="1">
                <a:latin typeface="Times New Roman" panose="02020603050405020304" pitchFamily="18" charset="0"/>
                <a:ea typeface="Calibri" panose="020F0502020204030204" pitchFamily="34" charset="0"/>
                <a:cs typeface="Times New Roman" panose="02020603050405020304" pitchFamily="18" charset="0"/>
              </a:rPr>
              <a:t>house?'Constructing</a:t>
            </a:r>
            <a:r>
              <a:rPr lang="en-KE" sz="1800" dirty="0">
                <a:latin typeface="Times New Roman" panose="02020603050405020304" pitchFamily="18" charset="0"/>
                <a:ea typeface="Calibri" panose="020F0502020204030204" pitchFamily="34" charset="0"/>
                <a:cs typeface="Times New Roman" panose="02020603050405020304" pitchFamily="18" charset="0"/>
              </a:rPr>
              <a:t> the young lives wealth index.</a:t>
            </a:r>
          </a:p>
          <a:p>
            <a:pPr marL="457200" indent="-457200">
              <a:lnSpc>
                <a:spcPct val="150000"/>
              </a:lnSpc>
              <a:spcAft>
                <a:spcPts val="800"/>
              </a:spcAft>
            </a:pPr>
            <a:r>
              <a:rPr lang="en-KE" sz="1800" dirty="0">
                <a:latin typeface="Times New Roman" panose="02020603050405020304" pitchFamily="18" charset="0"/>
                <a:ea typeface="Calibri" panose="020F0502020204030204" pitchFamily="34" charset="0"/>
                <a:cs typeface="Times New Roman" panose="02020603050405020304" pitchFamily="18" charset="0"/>
              </a:rPr>
              <a:t>Chakraborty, N. M., Fry, K., </a:t>
            </a:r>
            <a:r>
              <a:rPr lang="en-KE" sz="1800" dirty="0" err="1">
                <a:latin typeface="Times New Roman" panose="02020603050405020304" pitchFamily="18" charset="0"/>
                <a:ea typeface="Calibri" panose="020F0502020204030204" pitchFamily="34" charset="0"/>
                <a:cs typeface="Times New Roman" panose="02020603050405020304" pitchFamily="18" charset="0"/>
              </a:rPr>
              <a:t>Behl</a:t>
            </a:r>
            <a:r>
              <a:rPr lang="en-KE" sz="1800" dirty="0">
                <a:latin typeface="Times New Roman" panose="02020603050405020304" pitchFamily="18" charset="0"/>
                <a:ea typeface="Calibri" panose="020F0502020204030204" pitchFamily="34" charset="0"/>
                <a:cs typeface="Times New Roman" panose="02020603050405020304" pitchFamily="18" charset="0"/>
              </a:rPr>
              <a:t>, R., &amp; Longfield, K. (2016). Simplified asset indices to measure wealth and equity in health programs: a reliability and validity analysis using survey data from 16 countries. </a:t>
            </a:r>
            <a:r>
              <a:rPr lang="en-KE" sz="1800" i="1" dirty="0">
                <a:latin typeface="Times New Roman" panose="02020603050405020304" pitchFamily="18" charset="0"/>
                <a:ea typeface="Calibri" panose="020F0502020204030204" pitchFamily="34" charset="0"/>
                <a:cs typeface="Times New Roman" panose="02020603050405020304" pitchFamily="18" charset="0"/>
              </a:rPr>
              <a:t>Global Health: Science and Practice</a:t>
            </a:r>
            <a:r>
              <a:rPr lang="en-KE" sz="1800" dirty="0">
                <a:latin typeface="Times New Roman" panose="02020603050405020304" pitchFamily="18" charset="0"/>
                <a:ea typeface="Calibri" panose="020F0502020204030204" pitchFamily="34" charset="0"/>
                <a:cs typeface="Times New Roman" panose="02020603050405020304" pitchFamily="18" charset="0"/>
              </a:rPr>
              <a:t>, </a:t>
            </a:r>
            <a:r>
              <a:rPr lang="en-KE" sz="1800" i="1" dirty="0">
                <a:latin typeface="Times New Roman" panose="02020603050405020304" pitchFamily="18" charset="0"/>
                <a:ea typeface="Calibri" panose="020F0502020204030204" pitchFamily="34" charset="0"/>
                <a:cs typeface="Times New Roman" panose="02020603050405020304" pitchFamily="18" charset="0"/>
              </a:rPr>
              <a:t>4</a:t>
            </a:r>
            <a:r>
              <a:rPr lang="en-KE" sz="1800" dirty="0">
                <a:latin typeface="Times New Roman" panose="02020603050405020304" pitchFamily="18" charset="0"/>
                <a:ea typeface="Calibri" panose="020F0502020204030204" pitchFamily="34" charset="0"/>
                <a:cs typeface="Times New Roman" panose="02020603050405020304" pitchFamily="18" charset="0"/>
              </a:rPr>
              <a:t>(1), 141-154.</a:t>
            </a:r>
          </a:p>
          <a:p>
            <a:pPr marL="457200" indent="-457200">
              <a:lnSpc>
                <a:spcPct val="150000"/>
              </a:lnSpc>
              <a:spcAft>
                <a:spcPts val="800"/>
              </a:spcAft>
            </a:pPr>
            <a:r>
              <a:rPr lang="en-KE" sz="1800" dirty="0" err="1">
                <a:latin typeface="Times New Roman" panose="02020603050405020304" pitchFamily="18" charset="0"/>
                <a:ea typeface="Calibri" panose="020F0502020204030204" pitchFamily="34" charset="0"/>
                <a:cs typeface="Times New Roman" panose="02020603050405020304" pitchFamily="18" charset="0"/>
              </a:rPr>
              <a:t>Duraiappah</a:t>
            </a:r>
            <a:r>
              <a:rPr lang="en-KE" sz="1800" dirty="0">
                <a:latin typeface="Times New Roman" panose="02020603050405020304" pitchFamily="18" charset="0"/>
                <a:ea typeface="Calibri" panose="020F0502020204030204" pitchFamily="34" charset="0"/>
                <a:cs typeface="Times New Roman" panose="02020603050405020304" pitchFamily="18" charset="0"/>
              </a:rPr>
              <a:t>, A. (2018). The Inclusive Wealth Index: Measuring the Sustainability of the Sustainable Development Goals. In </a:t>
            </a:r>
            <a:r>
              <a:rPr lang="en-KE" sz="1800" i="1" dirty="0">
                <a:latin typeface="Times New Roman" panose="02020603050405020304" pitchFamily="18" charset="0"/>
                <a:ea typeface="Calibri" panose="020F0502020204030204" pitchFamily="34" charset="0"/>
                <a:cs typeface="Times New Roman" panose="02020603050405020304" pitchFamily="18" charset="0"/>
              </a:rPr>
              <a:t>Ecology, Economy and Society</a:t>
            </a:r>
            <a:r>
              <a:rPr lang="en-KE" sz="1800" dirty="0">
                <a:latin typeface="Times New Roman" panose="02020603050405020304" pitchFamily="18" charset="0"/>
                <a:ea typeface="Calibri" panose="020F0502020204030204" pitchFamily="34" charset="0"/>
                <a:cs typeface="Times New Roman" panose="02020603050405020304" pitchFamily="18" charset="0"/>
              </a:rPr>
              <a:t> (pp. 37-48). Springer, Singapore.</a:t>
            </a:r>
          </a:p>
          <a:p>
            <a:pPr marL="457200" indent="-457200">
              <a:lnSpc>
                <a:spcPct val="150000"/>
              </a:lnSpc>
              <a:spcAft>
                <a:spcPts val="800"/>
              </a:spcAft>
            </a:pPr>
            <a:r>
              <a:rPr lang="en-KE" sz="1800" dirty="0" err="1">
                <a:latin typeface="Times New Roman" panose="02020603050405020304" pitchFamily="18" charset="0"/>
                <a:ea typeface="Calibri" panose="020F0502020204030204" pitchFamily="34" charset="0"/>
                <a:cs typeface="Times New Roman" panose="02020603050405020304" pitchFamily="18" charset="0"/>
              </a:rPr>
              <a:t>Egede</a:t>
            </a:r>
            <a:r>
              <a:rPr lang="en-KE" sz="1800" dirty="0">
                <a:latin typeface="Times New Roman" panose="02020603050405020304" pitchFamily="18" charset="0"/>
                <a:ea typeface="Calibri" panose="020F0502020204030204" pitchFamily="34" charset="0"/>
                <a:cs typeface="Times New Roman" panose="02020603050405020304" pitchFamily="18" charset="0"/>
              </a:rPr>
              <a:t>, L. E., </a:t>
            </a:r>
            <a:r>
              <a:rPr lang="en-KE" sz="1800" dirty="0" err="1">
                <a:latin typeface="Times New Roman" panose="02020603050405020304" pitchFamily="18" charset="0"/>
                <a:ea typeface="Calibri" panose="020F0502020204030204" pitchFamily="34" charset="0"/>
                <a:cs typeface="Times New Roman" panose="02020603050405020304" pitchFamily="18" charset="0"/>
              </a:rPr>
              <a:t>Voronca</a:t>
            </a:r>
            <a:r>
              <a:rPr lang="en-KE" sz="1800" dirty="0">
                <a:latin typeface="Times New Roman" panose="02020603050405020304" pitchFamily="18" charset="0"/>
                <a:ea typeface="Calibri" panose="020F0502020204030204" pitchFamily="34" charset="0"/>
                <a:cs typeface="Times New Roman" panose="02020603050405020304" pitchFamily="18" charset="0"/>
              </a:rPr>
              <a:t>, D., Walker, R. J., &amp; Thomas, C. (2017). Rural-Urban Differences in Trends in the Wealth Index in Kenya: 1993-2009. </a:t>
            </a:r>
            <a:r>
              <a:rPr lang="en-KE" sz="1800" i="1" dirty="0">
                <a:latin typeface="Times New Roman" panose="02020603050405020304" pitchFamily="18" charset="0"/>
                <a:ea typeface="Calibri" panose="020F0502020204030204" pitchFamily="34" charset="0"/>
                <a:cs typeface="Times New Roman" panose="02020603050405020304" pitchFamily="18" charset="0"/>
              </a:rPr>
              <a:t>Annals of global health</a:t>
            </a:r>
            <a:r>
              <a:rPr lang="en-KE" sz="1800" dirty="0">
                <a:latin typeface="Times New Roman" panose="02020603050405020304" pitchFamily="18" charset="0"/>
                <a:ea typeface="Calibri" panose="020F0502020204030204" pitchFamily="34" charset="0"/>
                <a:cs typeface="Times New Roman" panose="02020603050405020304" pitchFamily="18" charset="0"/>
              </a:rPr>
              <a:t>, </a:t>
            </a:r>
            <a:r>
              <a:rPr lang="en-KE" sz="1800" i="1" dirty="0">
                <a:latin typeface="Times New Roman" panose="02020603050405020304" pitchFamily="18" charset="0"/>
                <a:ea typeface="Calibri" panose="020F0502020204030204" pitchFamily="34" charset="0"/>
                <a:cs typeface="Times New Roman" panose="02020603050405020304" pitchFamily="18" charset="0"/>
              </a:rPr>
              <a:t>83</a:t>
            </a:r>
            <a:r>
              <a:rPr lang="en-KE" sz="1800" dirty="0">
                <a:latin typeface="Times New Roman" panose="02020603050405020304" pitchFamily="18" charset="0"/>
                <a:ea typeface="Calibri" panose="020F0502020204030204" pitchFamily="34" charset="0"/>
                <a:cs typeface="Times New Roman" panose="02020603050405020304" pitchFamily="18" charset="0"/>
              </a:rPr>
              <a:t>(2), 248-258.</a:t>
            </a:r>
          </a:p>
        </p:txBody>
      </p:sp>
      <p:sp>
        <p:nvSpPr>
          <p:cNvPr id="51" name="TextBox 50"/>
          <p:cNvSpPr txBox="1"/>
          <p:nvPr/>
        </p:nvSpPr>
        <p:spPr>
          <a:xfrm>
            <a:off x="30445382" y="7528494"/>
            <a:ext cx="12232360" cy="3539430"/>
          </a:xfrm>
          <a:prstGeom prst="rect">
            <a:avLst/>
          </a:prstGeom>
          <a:noFill/>
        </p:spPr>
        <p:txBody>
          <a:bodyPr wrap="square" rtlCol="0">
            <a:spAutoFit/>
          </a:bodyPr>
          <a:lstStyle/>
          <a:p>
            <a:pPr algn="just"/>
            <a:r>
              <a:rPr lang="en-US" sz="3200" dirty="0">
                <a:latin typeface="Palatino Linotype" panose="02040502050505030304" pitchFamily="18" charset="0"/>
                <a:ea typeface="Calibri" panose="020F0502020204030204" pitchFamily="34" charset="0"/>
              </a:rPr>
              <a:t>The results have shown that the number of individuals with a given household is correlated with the wealth index factor score. This means that an increase in the number of household members is associated with a very small increase in the wealth index score. Therefore it is crucial to understand that the number of household members has a weak influence on the wealth index factor scale. Correlation analysis does not indicate causation.</a:t>
            </a:r>
            <a:endParaRPr lang="en-US" sz="3200" dirty="0">
              <a:latin typeface="Palatino Linotype" panose="02040502050505030304" pitchFamily="18" charset="0"/>
              <a:cs typeface="Arial" panose="020B0604020202020204" pitchFamily="34" charset="0"/>
            </a:endParaRPr>
          </a:p>
        </p:txBody>
      </p:sp>
      <p:sp>
        <p:nvSpPr>
          <p:cNvPr id="42" name="Rectangle 41"/>
          <p:cNvSpPr/>
          <p:nvPr/>
        </p:nvSpPr>
        <p:spPr>
          <a:xfrm>
            <a:off x="1280836" y="7707940"/>
            <a:ext cx="12232360" cy="12100749"/>
          </a:xfrm>
          <a:prstGeom prst="rect">
            <a:avLst/>
          </a:prstGeom>
        </p:spPr>
        <p:txBody>
          <a:bodyPr wrap="square">
            <a:spAutoFit/>
          </a:bodyPr>
          <a:lstStyle/>
          <a:p>
            <a:pPr algn="just">
              <a:lnSpc>
                <a:spcPct val="107000"/>
              </a:lnSpc>
              <a:spcAft>
                <a:spcPts val="800"/>
              </a:spcAft>
            </a:pPr>
            <a:r>
              <a:rPr lang="en-US" sz="2800" dirty="0">
                <a:latin typeface="Palatino Linotype" panose="02040502050505030304" pitchFamily="18" charset="0"/>
                <a:ea typeface="Calibri" panose="020F0502020204030204" pitchFamily="34" charset="0"/>
                <a:cs typeface="Times New Roman" panose="02020603050405020304" pitchFamily="18" charset="0"/>
              </a:rPr>
              <a:t>Individuals across different parts of the world have different living standards categorized into low, medium and high-income levels.  The level of commitment to understanding individual wellbeing presents a highly essential system that offers a better focus on crucial concepts that help understand individual wealth status (</a:t>
            </a:r>
            <a:r>
              <a:rPr lang="en-KE" sz="2800" dirty="0" err="1">
                <a:latin typeface="Palatino Linotype" panose="02040502050505030304" pitchFamily="18" charset="0"/>
                <a:ea typeface="Calibri" panose="020F0502020204030204" pitchFamily="34" charset="0"/>
                <a:cs typeface="Times New Roman" panose="02020603050405020304" pitchFamily="18" charset="0"/>
              </a:rPr>
              <a:t>Egede</a:t>
            </a:r>
            <a:r>
              <a:rPr lang="en-US" sz="2800" dirty="0">
                <a:latin typeface="Palatino Linotype" panose="02040502050505030304" pitchFamily="18" charset="0"/>
                <a:ea typeface="Calibri" panose="020F0502020204030204" pitchFamily="34" charset="0"/>
                <a:cs typeface="Times New Roman" panose="02020603050405020304" pitchFamily="18" charset="0"/>
              </a:rPr>
              <a:t> et al., 2017).</a:t>
            </a:r>
            <a:endParaRPr lang="en-KE" sz="2800" dirty="0">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dirty="0">
                <a:latin typeface="Palatino Linotype" panose="02040502050505030304" pitchFamily="18" charset="0"/>
                <a:ea typeface="Calibri" panose="020F0502020204030204" pitchFamily="34" charset="0"/>
                <a:cs typeface="Times New Roman" panose="02020603050405020304" pitchFamily="18" charset="0"/>
              </a:rPr>
              <a:t>The wealth index score provides a cumulative understanding of a household's living standards based on the integration of different measures. The different levels of living standards present a different approach, which helps define a different level emphasis under which it is easier to maintain a proper focus on individual development (</a:t>
            </a:r>
            <a:r>
              <a:rPr lang="en-KE" sz="2800" dirty="0">
                <a:latin typeface="Palatino Linotype" panose="02040502050505030304" pitchFamily="18" charset="0"/>
                <a:ea typeface="Calibri" panose="020F0502020204030204" pitchFamily="34" charset="0"/>
                <a:cs typeface="Times New Roman" panose="02020603050405020304" pitchFamily="18" charset="0"/>
              </a:rPr>
              <a:t>Chakraborty</a:t>
            </a:r>
            <a:r>
              <a:rPr lang="en-US" sz="2800" dirty="0">
                <a:latin typeface="Palatino Linotype" panose="02040502050505030304" pitchFamily="18" charset="0"/>
                <a:ea typeface="Calibri" panose="020F0502020204030204" pitchFamily="34" charset="0"/>
                <a:cs typeface="Times New Roman" panose="02020603050405020304" pitchFamily="18" charset="0"/>
              </a:rPr>
              <a:t> et al., 2016). Low-income countries tend to have a very low wealthy index compared to high-income countries. This is mainly a result of different factors that present a highly specific consideration on critical aspects such as the average age of household heads, education attainment, and employment status (</a:t>
            </a:r>
            <a:r>
              <a:rPr lang="en-KE" sz="2800" dirty="0" err="1">
                <a:latin typeface="Palatino Linotype" panose="02040502050505030304" pitchFamily="18" charset="0"/>
                <a:ea typeface="Calibri" panose="020F0502020204030204" pitchFamily="34" charset="0"/>
                <a:cs typeface="Times New Roman" panose="02020603050405020304" pitchFamily="18" charset="0"/>
              </a:rPr>
              <a:t>Duraiappah</a:t>
            </a:r>
            <a:r>
              <a:rPr lang="en-KE" sz="2800" dirty="0">
                <a:latin typeface="Palatino Linotype" panose="02040502050505030304" pitchFamily="18" charset="0"/>
                <a:ea typeface="Calibri" panose="020F0502020204030204" pitchFamily="34" charset="0"/>
                <a:cs typeface="Times New Roman" panose="02020603050405020304" pitchFamily="18" charset="0"/>
              </a:rPr>
              <a:t>, 2018).</a:t>
            </a:r>
          </a:p>
          <a:p>
            <a:pPr algn="just">
              <a:lnSpc>
                <a:spcPct val="107000"/>
              </a:lnSpc>
              <a:spcAft>
                <a:spcPts val="800"/>
              </a:spcAft>
            </a:pPr>
            <a:r>
              <a:rPr lang="en-US" sz="2800" dirty="0">
                <a:latin typeface="Palatino Linotype" panose="02040502050505030304" pitchFamily="18" charset="0"/>
                <a:ea typeface="Calibri" panose="020F0502020204030204" pitchFamily="34" charset="0"/>
                <a:cs typeface="Times New Roman" panose="02020603050405020304" pitchFamily="18" charset="0"/>
              </a:rPr>
              <a:t>The wealth index encompasses different factors that can be assessed independently to help understand specific concepts that help in building an understanding of individual social and economic development within a given setting. Therefore this research focuses on establishing the underlying factors which influence the wealth index.</a:t>
            </a:r>
          </a:p>
          <a:p>
            <a:pPr algn="just">
              <a:lnSpc>
                <a:spcPct val="107000"/>
              </a:lnSpc>
              <a:spcAft>
                <a:spcPts val="800"/>
              </a:spcAft>
            </a:pPr>
            <a:r>
              <a:rPr lang="en-US" sz="2800" dirty="0">
                <a:latin typeface="Palatino Linotype" panose="02040502050505030304" pitchFamily="18" charset="0"/>
                <a:ea typeface="Calibri" panose="020F0502020204030204" pitchFamily="34" charset="0"/>
                <a:cs typeface="Times New Roman" panose="02020603050405020304" pitchFamily="18" charset="0"/>
              </a:rPr>
              <a:t>Research question : Is there significant relationship between number of household members and wealth index score?</a:t>
            </a:r>
          </a:p>
          <a:p>
            <a:pPr algn="just">
              <a:lnSpc>
                <a:spcPct val="107000"/>
              </a:lnSpc>
              <a:spcAft>
                <a:spcPts val="800"/>
              </a:spcAft>
            </a:pPr>
            <a:r>
              <a:rPr lang="en-US" sz="2800" dirty="0">
                <a:latin typeface="Palatino Linotype" panose="02040502050505030304" pitchFamily="18" charset="0"/>
                <a:ea typeface="Calibri" panose="020F0502020204030204" pitchFamily="34" charset="0"/>
                <a:cs typeface="Times New Roman" panose="02020603050405020304" pitchFamily="18" charset="0"/>
              </a:rPr>
              <a:t>Hypothesis (Ho): There is no statistically significant relationship between number of household members and wealth index score</a:t>
            </a:r>
            <a:endParaRPr lang="en-KE" sz="2800" dirty="0">
              <a:latin typeface="Palatino Linotype" panose="02040502050505030304" pitchFamily="18" charset="0"/>
              <a:ea typeface="Calibri" panose="020F0502020204030204" pitchFamily="34" charset="0"/>
              <a:cs typeface="Times New Roman" panose="02020603050405020304" pitchFamily="18" charset="0"/>
            </a:endParaRPr>
          </a:p>
          <a:p>
            <a:pPr algn="just"/>
            <a:endParaRPr lang="en-US" sz="2800" dirty="0">
              <a:latin typeface="Palatino Linotype" panose="02040502050505030304" pitchFamily="18" charset="0"/>
              <a:cs typeface="Arial" panose="020B0604020202020204" pitchFamily="34" charset="0"/>
            </a:endParaRPr>
          </a:p>
        </p:txBody>
      </p:sp>
      <p:sp>
        <p:nvSpPr>
          <p:cNvPr id="57" name="Rectangle 56"/>
          <p:cNvSpPr/>
          <p:nvPr/>
        </p:nvSpPr>
        <p:spPr>
          <a:xfrm>
            <a:off x="1088331" y="22513196"/>
            <a:ext cx="12232360" cy="5441874"/>
          </a:xfrm>
          <a:prstGeom prst="rect">
            <a:avLst/>
          </a:prstGeom>
        </p:spPr>
        <p:txBody>
          <a:bodyPr wrap="square">
            <a:spAutoFit/>
          </a:bodyPr>
          <a:lstStyle/>
          <a:p>
            <a:pPr algn="just">
              <a:lnSpc>
                <a:spcPct val="107000"/>
              </a:lnSpc>
              <a:spcAft>
                <a:spcPts val="800"/>
              </a:spcAft>
            </a:pPr>
            <a:r>
              <a:rPr lang="en-US" sz="3200" dirty="0">
                <a:latin typeface="Palatino Linotype" panose="02040502050505030304" pitchFamily="18" charset="0"/>
                <a:ea typeface="Calibri" panose="020F0502020204030204" pitchFamily="34" charset="0"/>
                <a:cs typeface="Times New Roman" panose="02020603050405020304" pitchFamily="18" charset="0"/>
              </a:rPr>
              <a:t>The data utilized in this case was adopted from the Demographic and health survey, where a total of 6290 respondents were included in the survey. The variables that are included in the study include the wealth index and number of individuals in the household. Both variables are measured on a continuous scale. </a:t>
            </a:r>
            <a:endParaRPr lang="en-KE" sz="3200" dirty="0">
              <a:latin typeface="Palatino Linotype" panose="0204050205050503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3200" dirty="0">
                <a:latin typeface="Palatino Linotype" panose="02040502050505030304" pitchFamily="18" charset="0"/>
                <a:ea typeface="Calibri" panose="020F0502020204030204" pitchFamily="34" charset="0"/>
                <a:cs typeface="Times New Roman" panose="02020603050405020304" pitchFamily="18" charset="0"/>
              </a:rPr>
              <a:t>Correlation analysis presents a better focus on the existing relationship between a number of individuals in a household and a wealth index score. Correlation analysis offers an understanding of the underlying direction and strength of how the two variables being investigated are linked.</a:t>
            </a:r>
            <a:endParaRPr lang="en-KE" sz="3200" dirty="0">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58" name="Rectangle 57"/>
          <p:cNvSpPr/>
          <p:nvPr/>
        </p:nvSpPr>
        <p:spPr>
          <a:xfrm>
            <a:off x="15826877" y="18571074"/>
            <a:ext cx="12232360" cy="2177647"/>
          </a:xfrm>
          <a:prstGeom prst="rect">
            <a:avLst/>
          </a:prstGeom>
        </p:spPr>
        <p:txBody>
          <a:bodyPr wrap="square">
            <a:spAutoFit/>
          </a:bodyPr>
          <a:lstStyle/>
          <a:p>
            <a:pPr algn="just">
              <a:lnSpc>
                <a:spcPct val="107000"/>
              </a:lnSpc>
              <a:spcAft>
                <a:spcPts val="800"/>
              </a:spcAft>
            </a:pPr>
            <a:r>
              <a:rPr lang="en-US" sz="3200" dirty="0">
                <a:latin typeface="Palatino Linotype" panose="02040502050505030304" pitchFamily="18" charset="0"/>
                <a:ea typeface="Calibri" panose="020F0502020204030204" pitchFamily="34" charset="0"/>
                <a:cs typeface="Times New Roman" panose="02020603050405020304" pitchFamily="18" charset="0"/>
              </a:rPr>
              <a:t>The findings from correlation analysis show that there is a positive weak, significant relationship between the number of household members and the wealth index factor score (r = 0.081, p= 0.000, p&lt;0.05).</a:t>
            </a:r>
            <a:endParaRPr lang="en-KE" sz="3200" dirty="0">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59" name="Rectangle 58"/>
          <p:cNvSpPr/>
          <p:nvPr/>
        </p:nvSpPr>
        <p:spPr>
          <a:xfrm>
            <a:off x="30334920" y="19067766"/>
            <a:ext cx="12232360" cy="3046988"/>
          </a:xfrm>
          <a:prstGeom prst="rect">
            <a:avLst/>
          </a:prstGeom>
        </p:spPr>
        <p:txBody>
          <a:bodyPr wrap="square">
            <a:spAutoFit/>
          </a:bodyPr>
          <a:lstStyle/>
          <a:p>
            <a:pPr algn="just"/>
            <a:r>
              <a:rPr lang="en-US" sz="3200" dirty="0">
                <a:latin typeface="Palatino Linotype" panose="02040502050505030304" pitchFamily="18" charset="0"/>
                <a:cs typeface="Arial" panose="020B0604020202020204" pitchFamily="34" charset="0"/>
              </a:rPr>
              <a:t>There is a weak relationship between the number of household members  and the wealth index factor score. This means that it is important to focus on understanding whether the number of household members predict the wealth index score. It is also vital to understand different factors that statistically predict wealth index score.</a:t>
            </a:r>
          </a:p>
        </p:txBody>
      </p:sp>
      <p:pic>
        <p:nvPicPr>
          <p:cNvPr id="22" name="Picture 21">
            <a:extLst>
              <a:ext uri="{FF2B5EF4-FFF2-40B4-BE49-F238E27FC236}">
                <a16:creationId xmlns:a16="http://schemas.microsoft.com/office/drawing/2014/main" id="{AE70D414-DEC4-4DE3-93E8-E2C1FEB6C0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26878" y="9212380"/>
            <a:ext cx="12715466" cy="8606335"/>
          </a:xfrm>
          <a:prstGeom prst="rect">
            <a:avLst/>
          </a:prstGeom>
        </p:spPr>
      </p:pic>
    </p:spTree>
    <p:extLst>
      <p:ext uri="{BB962C8B-B14F-4D97-AF65-F5344CB8AC3E}">
        <p14:creationId xmlns:p14="http://schemas.microsoft.com/office/powerpoint/2010/main" val="2244314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E47B72F-C634-482F-B2D7-1AF0382C1C07}" vid="{4CBED2D2-345F-4D1F-B34F-86F894DC1A9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8A92F6EE37C84CB942124CD930B6E1" ma:contentTypeVersion="0" ma:contentTypeDescription="Create a new document." ma:contentTypeScope="" ma:versionID="9e7d942f903749b2c7461f39d7f71ea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5B5F79-77CC-40C5-9F13-1CB03F70022A}">
  <ds:schemaRefs>
    <ds:schemaRef ds:uri="http://purl.org/dc/elements/1.1/"/>
    <ds:schemaRef ds:uri="http://schemas.microsoft.com/office/2006/metadata/properties"/>
    <ds:schemaRef ds:uri="http://schemas.openxmlformats.org/package/2006/metadata/core-properties"/>
    <ds:schemaRef ds:uri="http://purl.org/dc/terms/"/>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0C5A2802-7429-45A0-9FC6-579BDAE46D3C}">
  <ds:schemaRefs>
    <ds:schemaRef ds:uri="http://schemas.microsoft.com/sharepoint/v3/contenttype/forms"/>
  </ds:schemaRefs>
</ds:datastoreItem>
</file>

<file path=customXml/itemProps3.xml><?xml version="1.0" encoding="utf-8"?>
<ds:datastoreItem xmlns:ds="http://schemas.openxmlformats.org/officeDocument/2006/customXml" ds:itemID="{36086CD3-F2EE-4204-9055-3EDC6EEDB9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1600</TotalTime>
  <Words>723</Words>
  <Application>Microsoft Office PowerPoint</Application>
  <PresentationFormat>Custom</PresentationFormat>
  <Paragraphs>24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Narrow</vt:lpstr>
      <vt:lpstr>Calibri</vt:lpstr>
      <vt:lpstr>Calibri Light</vt:lpstr>
      <vt:lpstr>Palatino Linotype</vt:lpstr>
      <vt:lpstr>Times New Roman</vt:lpstr>
      <vt:lpstr>Office Theme</vt:lpstr>
      <vt:lpstr>PowerPoint Presentation</vt:lpstr>
    </vt:vector>
  </TitlesOfParts>
  <Company>Grand Canyon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Warner</dc:creator>
  <cp:lastModifiedBy>user</cp:lastModifiedBy>
  <cp:revision>53</cp:revision>
  <cp:lastPrinted>2016-06-03T19:42:26Z</cp:lastPrinted>
  <dcterms:created xsi:type="dcterms:W3CDTF">2016-06-01T17:38:47Z</dcterms:created>
  <dcterms:modified xsi:type="dcterms:W3CDTF">2020-02-25T15:42:40Z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0x010100A18A92F6EE37C84CB942124CD930B6E1</vt:lpwstr>
  </property>
</Properties>
</file>